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4" r:id="rId4"/>
    <p:sldId id="260" r:id="rId5"/>
    <p:sldId id="258" r:id="rId6"/>
    <p:sldId id="259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0" d="100"/>
          <a:sy n="80" d="100"/>
        </p:scale>
        <p:origin x="6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591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896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69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910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5188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286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516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965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5197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8272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898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BC8B944-9CB5-41F9-8BDD-3FD974B5ECE5}" type="datetimeFigureOut">
              <a:rPr lang="zh-CN" altLang="en-US" smtClean="0"/>
              <a:t>2023/1/26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C9E0-C40B-4FA1-B207-B7F25BDCCE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49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9.emf"/><Relationship Id="rId5" Type="http://schemas.openxmlformats.org/officeDocument/2006/relationships/oleObject" Target="../embeddings/oleObject1.bin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276FF0-0319-4374-A35B-E59BD99C30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13044"/>
            <a:ext cx="9144000" cy="1083693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+mn-lt"/>
              </a:rPr>
              <a:t>Translation Stage System</a:t>
            </a:r>
            <a:endParaRPr lang="zh-CN" altLang="en-US" b="1" dirty="0">
              <a:latin typeface="+mn-lt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53C80DB-74BE-4624-B4AF-AEA9BDA37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49003"/>
            <a:ext cx="9144000" cy="632346"/>
          </a:xfrm>
        </p:spPr>
        <p:txBody>
          <a:bodyPr/>
          <a:lstStyle/>
          <a:p>
            <a:r>
              <a:rPr lang="en-US" altLang="zh-CN" dirty="0"/>
              <a:t>masi@ihep.ac.cn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CAC1DD0-E8C5-449B-A9F2-CE85283D5A2F}"/>
              </a:ext>
            </a:extLst>
          </p:cNvPr>
          <p:cNvSpPr txBox="1"/>
          <p:nvPr/>
        </p:nvSpPr>
        <p:spPr>
          <a:xfrm>
            <a:off x="272953" y="268377"/>
            <a:ext cx="3980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TAO SiPM mass testing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86071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AC5A4-A518-4F34-ABB7-9EC493B72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9470" y="835833"/>
            <a:ext cx="4081463" cy="1325562"/>
          </a:xfrm>
        </p:spPr>
        <p:txBody>
          <a:bodyPr/>
          <a:lstStyle/>
          <a:p>
            <a:r>
              <a:rPr lang="en-US" altLang="zh-CN" b="1" dirty="0"/>
              <a:t>Devices of TSS</a:t>
            </a:r>
            <a:endParaRPr lang="zh-CN" altLang="en-US" b="1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4D3D75E-1408-471E-99A1-D0A7491BB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60952"/>
              </p:ext>
            </p:extLst>
          </p:nvPr>
        </p:nvGraphicFramePr>
        <p:xfrm>
          <a:off x="186536" y="2793698"/>
          <a:ext cx="5545838" cy="338328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191904">
                  <a:extLst>
                    <a:ext uri="{9D8B030D-6E8A-4147-A177-3AD203B41FA5}">
                      <a16:colId xmlns:a16="http://schemas.microsoft.com/office/drawing/2014/main" val="3197322305"/>
                    </a:ext>
                  </a:extLst>
                </a:gridCol>
                <a:gridCol w="1646830">
                  <a:extLst>
                    <a:ext uri="{9D8B030D-6E8A-4147-A177-3AD203B41FA5}">
                      <a16:colId xmlns:a16="http://schemas.microsoft.com/office/drawing/2014/main" val="390219029"/>
                    </a:ext>
                  </a:extLst>
                </a:gridCol>
                <a:gridCol w="1137314">
                  <a:extLst>
                    <a:ext uri="{9D8B030D-6E8A-4147-A177-3AD203B41FA5}">
                      <a16:colId xmlns:a16="http://schemas.microsoft.com/office/drawing/2014/main" val="1736038946"/>
                    </a:ext>
                  </a:extLst>
                </a:gridCol>
                <a:gridCol w="1569790">
                  <a:extLst>
                    <a:ext uri="{9D8B030D-6E8A-4147-A177-3AD203B41FA5}">
                      <a16:colId xmlns:a16="http://schemas.microsoft.com/office/drawing/2014/main" val="2370629970"/>
                    </a:ext>
                  </a:extLst>
                </a:gridCol>
              </a:tblGrid>
              <a:tr h="47984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/>
                          </a:solidFill>
                        </a:rPr>
                        <a:t> Device 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/>
                          </a:solidFill>
                        </a:rPr>
                        <a:t> Type             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/>
                          </a:solidFill>
                        </a:rPr>
                        <a:t>Number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solidFill>
                            <a:schemeClr val="tx1"/>
                          </a:solidFill>
                        </a:rPr>
                        <a:t>Work</a:t>
                      </a:r>
                    </a:p>
                    <a:p>
                      <a:pPr algn="ctr"/>
                      <a:r>
                        <a:rPr lang="en-US" altLang="zh-CN" sz="2000" dirty="0">
                          <a:solidFill>
                            <a:schemeClr val="tx1"/>
                          </a:solidFill>
                        </a:rPr>
                        <a:t>temperature</a:t>
                      </a:r>
                      <a:endParaRPr lang="zh-CN" alt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006038"/>
                  </a:ext>
                </a:extLst>
              </a:tr>
              <a:tr h="3490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slide-rail</a:t>
                      </a:r>
                      <a:endParaRPr lang="zh-CN" altLang="en-US" sz="2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   VC60-200-5</a:t>
                      </a:r>
                      <a:endParaRPr lang="zh-CN" altLang="en-US" sz="2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 2</a:t>
                      </a:r>
                      <a:endParaRPr lang="zh-CN" altLang="en-US" sz="2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-50˚C ~ 85˚C</a:t>
                      </a:r>
                      <a:endParaRPr lang="zh-CN" altLang="en-US" sz="20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3755446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step motor   </a:t>
                      </a:r>
                      <a:endParaRPr lang="zh-CN" altLang="en-US" sz="2000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  HS5776A-FK </a:t>
                      </a:r>
                      <a:endParaRPr lang="zh-CN" altLang="en-US" sz="2000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2</a:t>
                      </a:r>
                      <a:endParaRPr lang="en-US" altLang="zh-CN" sz="2000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zh-CN" sz="2000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0402281"/>
                  </a:ext>
                </a:extLst>
              </a:tr>
              <a:tr h="2030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encoder</a:t>
                      </a:r>
                      <a:endParaRPr lang="zh-CN" altLang="en-US" sz="20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   </a:t>
                      </a:r>
                      <a:endParaRPr lang="zh-CN" altLang="en-US" sz="20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2</a:t>
                      </a:r>
                      <a:endParaRPr lang="en-US" altLang="zh-CN" sz="2000" dirty="0">
                        <a:solidFill>
                          <a:srgbClr val="FFFF00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sz="2000" dirty="0">
                        <a:solidFill>
                          <a:schemeClr val="accent6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851761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decoder</a:t>
                      </a:r>
                      <a:endParaRPr lang="zh-CN" altLang="en-US" sz="2000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 HFT (12bit)</a:t>
                      </a:r>
                      <a:endParaRPr lang="zh-CN" altLang="en-US" sz="2000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altLang="zh-CN" sz="20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room temperature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6162564"/>
                  </a:ext>
                </a:extLst>
              </a:tr>
              <a:tr h="3267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driver </a:t>
                      </a:r>
                      <a:endParaRPr lang="zh-CN" altLang="en-US" sz="20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 HD265</a:t>
                      </a:r>
                      <a:endParaRPr lang="zh-CN" altLang="en-US" sz="20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2</a:t>
                      </a:r>
                      <a:endParaRPr lang="en-US" altLang="zh-CN" sz="20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zh-CN" sz="20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993271"/>
                  </a:ext>
                </a:extLst>
              </a:tr>
              <a:tr h="3267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controller</a:t>
                      </a:r>
                      <a:endParaRPr lang="zh-CN" altLang="en-US" sz="20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 MRC</a:t>
                      </a:r>
                      <a:endParaRPr lang="zh-CN" altLang="en-US" sz="20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/>
                        <a:t>1</a:t>
                      </a:r>
                      <a:endParaRPr lang="en-US" altLang="zh-CN" sz="20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altLang="zh-CN" sz="2000" dirty="0">
                        <a:solidFill>
                          <a:srgbClr val="0070C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5661897"/>
                  </a:ext>
                </a:extLst>
              </a:tr>
            </a:tbl>
          </a:graphicData>
        </a:graphic>
      </p:graphicFrame>
      <p:grpSp>
        <p:nvGrpSpPr>
          <p:cNvPr id="44" name="组合 43">
            <a:extLst>
              <a:ext uri="{FF2B5EF4-FFF2-40B4-BE49-F238E27FC236}">
                <a16:creationId xmlns:a16="http://schemas.microsoft.com/office/drawing/2014/main" id="{CD63EA31-D5FC-4861-9195-654C017F736E}"/>
              </a:ext>
            </a:extLst>
          </p:cNvPr>
          <p:cNvGrpSpPr/>
          <p:nvPr/>
        </p:nvGrpSpPr>
        <p:grpSpPr>
          <a:xfrm>
            <a:off x="9593229" y="1166228"/>
            <a:ext cx="2377031" cy="3185707"/>
            <a:chOff x="9257255" y="1065701"/>
            <a:chExt cx="2669694" cy="3491285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817AF6C-B92B-461E-8520-9D8E04988A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57255" y="1065701"/>
              <a:ext cx="2669694" cy="3491285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EDAD9832-DB2C-4E93-8E7E-B8F050F03A9E}"/>
                </a:ext>
              </a:extLst>
            </p:cNvPr>
            <p:cNvSpPr txBox="1"/>
            <p:nvPr/>
          </p:nvSpPr>
          <p:spPr>
            <a:xfrm>
              <a:off x="9918774" y="2120194"/>
              <a:ext cx="13463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030A0"/>
                  </a:solidFill>
                </a:rPr>
                <a:t>decoders</a:t>
              </a:r>
              <a:endParaRPr lang="zh-CN" altLang="en-US" sz="2800" b="1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AE2B8431-F39F-4EAE-847E-6AEEF83875CB}"/>
              </a:ext>
            </a:extLst>
          </p:cNvPr>
          <p:cNvGrpSpPr/>
          <p:nvPr/>
        </p:nvGrpSpPr>
        <p:grpSpPr>
          <a:xfrm>
            <a:off x="9577671" y="4744365"/>
            <a:ext cx="2427793" cy="1432105"/>
            <a:chOff x="9119990" y="4439084"/>
            <a:chExt cx="2669694" cy="1628978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3765CA01-74FA-4D22-9BC8-1E8B1F9709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119990" y="4439084"/>
              <a:ext cx="2669694" cy="1628978"/>
            </a:xfrm>
            <a:prstGeom prst="rect">
              <a:avLst/>
            </a:prstGeom>
          </p:spPr>
        </p:pic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F7107772-FAA8-499B-87AF-1978AD8BB1FA}"/>
                </a:ext>
              </a:extLst>
            </p:cNvPr>
            <p:cNvSpPr txBox="1"/>
            <p:nvPr/>
          </p:nvSpPr>
          <p:spPr>
            <a:xfrm>
              <a:off x="9278969" y="4806370"/>
              <a:ext cx="150060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070C0"/>
                  </a:solidFill>
                </a:rPr>
                <a:t>controller </a:t>
              </a:r>
            </a:p>
            <a:p>
              <a:r>
                <a:rPr lang="en-US" altLang="zh-CN" sz="2400" b="1" dirty="0">
                  <a:solidFill>
                    <a:srgbClr val="0070C0"/>
                  </a:solidFill>
                </a:rPr>
                <a:t>&amp; drivers</a:t>
              </a:r>
              <a:endParaRPr lang="zh-CN" altLang="en-US" sz="2400" b="1" dirty="0">
                <a:solidFill>
                  <a:srgbClr val="0070C0"/>
                </a:solidFill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311792FA-317F-4ABF-9C64-B8A9C3FD0330}"/>
              </a:ext>
            </a:extLst>
          </p:cNvPr>
          <p:cNvGrpSpPr/>
          <p:nvPr/>
        </p:nvGrpSpPr>
        <p:grpSpPr>
          <a:xfrm>
            <a:off x="5794288" y="1160326"/>
            <a:ext cx="3689191" cy="5016652"/>
            <a:chOff x="5537662" y="1155869"/>
            <a:chExt cx="3988734" cy="5355269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BCE7765B-8A57-42DE-8E92-975C2D3DFB9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37662" y="1155869"/>
              <a:ext cx="3988734" cy="5355269"/>
            </a:xfrm>
            <a:prstGeom prst="rect">
              <a:avLst/>
            </a:prstGeom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86E422F7-8F45-4306-86A1-4ED69BA788CE}"/>
                </a:ext>
              </a:extLst>
            </p:cNvPr>
            <p:cNvSpPr/>
            <p:nvPr/>
          </p:nvSpPr>
          <p:spPr>
            <a:xfrm>
              <a:off x="6553152" y="4595478"/>
              <a:ext cx="2810439" cy="518375"/>
            </a:xfrm>
            <a:prstGeom prst="rect">
              <a:avLst/>
            </a:prstGeom>
            <a:noFill/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9709B65-F79D-4AED-81A2-6BD690F5CB61}"/>
                </a:ext>
              </a:extLst>
            </p:cNvPr>
            <p:cNvSpPr txBox="1"/>
            <p:nvPr/>
          </p:nvSpPr>
          <p:spPr>
            <a:xfrm>
              <a:off x="8383602" y="4572826"/>
              <a:ext cx="923774" cy="4928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2"/>
                  </a:solidFill>
                </a:rPr>
                <a:t>X-rail</a:t>
              </a:r>
              <a:endParaRPr lang="zh-CN" altLang="en-US" sz="2800" b="1" dirty="0">
                <a:solidFill>
                  <a:schemeClr val="accent2"/>
                </a:solidFill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E482BDC-260E-46F5-BA97-4E84C93CA9BF}"/>
                </a:ext>
              </a:extLst>
            </p:cNvPr>
            <p:cNvSpPr/>
            <p:nvPr/>
          </p:nvSpPr>
          <p:spPr>
            <a:xfrm>
              <a:off x="6010234" y="4575569"/>
              <a:ext cx="455038" cy="518375"/>
            </a:xfrm>
            <a:prstGeom prst="rect">
              <a:avLst/>
            </a:prstGeom>
            <a:noFill/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E29CB830-8C0B-4191-8023-FD4FD3EE10AC}"/>
                </a:ext>
              </a:extLst>
            </p:cNvPr>
            <p:cNvSpPr/>
            <p:nvPr/>
          </p:nvSpPr>
          <p:spPr>
            <a:xfrm>
              <a:off x="7273429" y="5177060"/>
              <a:ext cx="800669" cy="314131"/>
            </a:xfrm>
            <a:prstGeom prst="rect">
              <a:avLst/>
            </a:prstGeom>
            <a:noFill/>
            <a:ln w="63500"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347CC236-190F-40B9-AF05-13AB22915590}"/>
                </a:ext>
              </a:extLst>
            </p:cNvPr>
            <p:cNvSpPr/>
            <p:nvPr/>
          </p:nvSpPr>
          <p:spPr>
            <a:xfrm>
              <a:off x="5549636" y="4580948"/>
              <a:ext cx="409433" cy="514066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E1FEB1DE-D58A-478A-A265-D7682613CD4A}"/>
                </a:ext>
              </a:extLst>
            </p:cNvPr>
            <p:cNvSpPr/>
            <p:nvPr/>
          </p:nvSpPr>
          <p:spPr>
            <a:xfrm>
              <a:off x="7271250" y="5563300"/>
              <a:ext cx="800670" cy="792692"/>
            </a:xfrm>
            <a:prstGeom prst="rect">
              <a:avLst/>
            </a:prstGeom>
            <a:noFill/>
            <a:ln w="635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1" name="直接箭头连接符 20">
              <a:extLst>
                <a:ext uri="{FF2B5EF4-FFF2-40B4-BE49-F238E27FC236}">
                  <a16:creationId xmlns:a16="http://schemas.microsoft.com/office/drawing/2014/main" id="{5B5C930A-D62C-4932-8332-F55E704F5499}"/>
                </a:ext>
              </a:extLst>
            </p:cNvPr>
            <p:cNvCxnSpPr>
              <a:cxnSpLocks/>
              <a:stCxn id="15" idx="0"/>
            </p:cNvCxnSpPr>
            <p:nvPr/>
          </p:nvCxnSpPr>
          <p:spPr>
            <a:xfrm flipV="1">
              <a:off x="5754353" y="2844475"/>
              <a:ext cx="517422" cy="1736474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箭头连接符 23">
              <a:extLst>
                <a:ext uri="{FF2B5EF4-FFF2-40B4-BE49-F238E27FC236}">
                  <a16:creationId xmlns:a16="http://schemas.microsoft.com/office/drawing/2014/main" id="{A2518FF2-8C79-4F82-95CA-40BEAB73E296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flipH="1" flipV="1">
              <a:off x="6249179" y="2833206"/>
              <a:ext cx="1022070" cy="3126440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C13EAFC0-326C-4E34-82AF-2EA98A769305}"/>
                </a:ext>
              </a:extLst>
            </p:cNvPr>
            <p:cNvSpPr txBox="1"/>
            <p:nvPr/>
          </p:nvSpPr>
          <p:spPr>
            <a:xfrm>
              <a:off x="5792075" y="2390428"/>
              <a:ext cx="13463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FFFF00"/>
                  </a:solidFill>
                </a:rPr>
                <a:t>encoders</a:t>
              </a:r>
              <a:endParaRPr lang="zh-CN" altLang="en-US" sz="2400" b="1" dirty="0">
                <a:solidFill>
                  <a:srgbClr val="FFFF00"/>
                </a:solidFill>
              </a:endParaRPr>
            </a:p>
          </p:txBody>
        </p:sp>
        <p:cxnSp>
          <p:nvCxnSpPr>
            <p:cNvPr id="31" name="直接箭头连接符 30">
              <a:extLst>
                <a:ext uri="{FF2B5EF4-FFF2-40B4-BE49-F238E27FC236}">
                  <a16:creationId xmlns:a16="http://schemas.microsoft.com/office/drawing/2014/main" id="{7FE572AE-3D75-4856-A575-C195B10D65F0}"/>
                </a:ext>
              </a:extLst>
            </p:cNvPr>
            <p:cNvCxnSpPr>
              <a:cxnSpLocks/>
              <a:stCxn id="13" idx="0"/>
            </p:cNvCxnSpPr>
            <p:nvPr/>
          </p:nvCxnSpPr>
          <p:spPr>
            <a:xfrm flipV="1">
              <a:off x="6237753" y="3272696"/>
              <a:ext cx="1940728" cy="1302872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箭头连接符 32">
              <a:extLst>
                <a:ext uri="{FF2B5EF4-FFF2-40B4-BE49-F238E27FC236}">
                  <a16:creationId xmlns:a16="http://schemas.microsoft.com/office/drawing/2014/main" id="{E39B2FF1-C62D-4BE7-82FB-5156DF195E78}"/>
                </a:ext>
              </a:extLst>
            </p:cNvPr>
            <p:cNvCxnSpPr>
              <a:cxnSpLocks/>
              <a:stCxn id="14" idx="0"/>
            </p:cNvCxnSpPr>
            <p:nvPr/>
          </p:nvCxnSpPr>
          <p:spPr>
            <a:xfrm flipV="1">
              <a:off x="7673764" y="3284571"/>
              <a:ext cx="518615" cy="1892490"/>
            </a:xfrm>
            <a:prstGeom prst="straightConnector1">
              <a:avLst/>
            </a:prstGeom>
            <a:ln w="28575"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99364F0C-A9E5-4148-8B7D-55362F009C84}"/>
                </a:ext>
              </a:extLst>
            </p:cNvPr>
            <p:cNvSpPr txBox="1"/>
            <p:nvPr/>
          </p:nvSpPr>
          <p:spPr>
            <a:xfrm>
              <a:off x="7678340" y="2886458"/>
              <a:ext cx="10979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6"/>
                  </a:solidFill>
                </a:rPr>
                <a:t>motors</a:t>
              </a:r>
              <a:endParaRPr lang="zh-CN" altLang="en-US" b="1" dirty="0">
                <a:solidFill>
                  <a:schemeClr val="accent6"/>
                </a:solidFill>
              </a:endParaRP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F514DE72-8940-4358-937F-3EC048850755}"/>
              </a:ext>
            </a:extLst>
          </p:cNvPr>
          <p:cNvSpPr/>
          <p:nvPr/>
        </p:nvSpPr>
        <p:spPr>
          <a:xfrm rot="16200000">
            <a:off x="6858397" y="3604506"/>
            <a:ext cx="2006181" cy="485598"/>
          </a:xfrm>
          <a:prstGeom prst="rect">
            <a:avLst/>
          </a:prstGeom>
          <a:noFill/>
          <a:ln w="635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4593AE6-7FAD-4A9D-902C-1EF5E66EAF12}"/>
              </a:ext>
            </a:extLst>
          </p:cNvPr>
          <p:cNvSpPr txBox="1"/>
          <p:nvPr/>
        </p:nvSpPr>
        <p:spPr>
          <a:xfrm>
            <a:off x="7458113" y="2396302"/>
            <a:ext cx="844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2"/>
                </a:solidFill>
              </a:rPr>
              <a:t>Y-rail</a:t>
            </a:r>
            <a:endParaRPr lang="zh-CN" altLang="en-US" sz="28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678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8A6E4C-31D2-4DDD-8516-7D7A9530F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13347"/>
            <a:ext cx="5527098" cy="1010603"/>
          </a:xfrm>
        </p:spPr>
        <p:txBody>
          <a:bodyPr/>
          <a:lstStyle/>
          <a:p>
            <a:r>
              <a:rPr lang="en-US" altLang="zh-CN" dirty="0"/>
              <a:t>Device Introduction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1A117DE-1290-4433-9BBE-094D1D6E3FC4}"/>
              </a:ext>
            </a:extLst>
          </p:cNvPr>
          <p:cNvSpPr txBox="1"/>
          <p:nvPr/>
        </p:nvSpPr>
        <p:spPr>
          <a:xfrm>
            <a:off x="771525" y="1115612"/>
            <a:ext cx="10648949" cy="51944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/>
              <a:t>Controller &amp; driver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Control the movement of two motors in sequence.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Driver subdivision can be set to determines the number of pulses required for one cycle. Now the subdivision is set to 1600pulses/cycle.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/>
              <a:t>Decoder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Used to check the real position of the carrier.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Value range: 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[0, 4095] for one cycle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spc="-1" dirty="0"/>
              <a:t>(-2147483648, 2147483647)  for cycles</a:t>
            </a:r>
          </a:p>
        </p:txBody>
      </p:sp>
    </p:spTree>
    <p:extLst>
      <p:ext uri="{BB962C8B-B14F-4D97-AF65-F5344CB8AC3E}">
        <p14:creationId xmlns:p14="http://schemas.microsoft.com/office/powerpoint/2010/main" val="562013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674C74-C421-4340-9445-202C39FB1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transmission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BAE567-9736-4A1F-8D28-B8B8C9501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127" y="1828800"/>
            <a:ext cx="6697536" cy="4399127"/>
          </a:xfrm>
        </p:spPr>
        <p:txBody>
          <a:bodyPr/>
          <a:lstStyle/>
          <a:p>
            <a:endParaRPr lang="zh-CN" altLang="en-US" dirty="0"/>
          </a:p>
          <a:p>
            <a:r>
              <a:rPr lang="en-US" altLang="zh-CN" dirty="0"/>
              <a:t>Between controller and computer </a:t>
            </a:r>
          </a:p>
          <a:p>
            <a:pPr lvl="1"/>
            <a:r>
              <a:rPr lang="en-US" altLang="zh-CN" dirty="0"/>
              <a:t>RS232 serial communication</a:t>
            </a:r>
          </a:p>
          <a:p>
            <a:endParaRPr lang="en-US" altLang="zh-CN" dirty="0"/>
          </a:p>
          <a:p>
            <a:r>
              <a:rPr lang="en-US" altLang="zh-CN" dirty="0"/>
              <a:t>Between decoder and computer </a:t>
            </a:r>
          </a:p>
          <a:p>
            <a:pPr lvl="1"/>
            <a:r>
              <a:rPr lang="en-US" altLang="zh-CN" dirty="0"/>
              <a:t>RS232 serial communication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16452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1FE461-8378-4E26-BABC-3322D9934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27" y="212086"/>
            <a:ext cx="10515600" cy="1325562"/>
          </a:xfrm>
        </p:spPr>
        <p:txBody>
          <a:bodyPr/>
          <a:lstStyle/>
          <a:p>
            <a:r>
              <a:rPr lang="en-US" altLang="zh-CN" dirty="0"/>
              <a:t>TSS control &amp; monitoring software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12544F-DEE6-45B5-AC65-88776F664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127" y="1537648"/>
            <a:ext cx="10515600" cy="4808561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PyQT5-based development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Requires:  python 3.9 or later, pyserial, pyqt5</a:t>
            </a:r>
          </a:p>
          <a:p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The software provides two user interaction modes: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 Graphic user interface (GUI) interact mode</a:t>
            </a:r>
          </a:p>
          <a:p>
            <a:pPr lvl="2">
              <a:lnSpc>
                <a:spcPct val="150000"/>
              </a:lnSpc>
            </a:pPr>
            <a:r>
              <a:rPr lang="en-US" altLang="zh-CN" dirty="0"/>
              <a:t>Easy to use</a:t>
            </a:r>
          </a:p>
          <a:p>
            <a:pPr lvl="1">
              <a:lnSpc>
                <a:spcPct val="150000"/>
              </a:lnSpc>
            </a:pPr>
            <a:r>
              <a:rPr lang="en-US" altLang="zh-CN" dirty="0"/>
              <a:t> Command line interact mode</a:t>
            </a:r>
          </a:p>
          <a:p>
            <a:pPr lvl="2">
              <a:lnSpc>
                <a:spcPct val="150000"/>
              </a:lnSpc>
            </a:pPr>
            <a:r>
              <a:rPr lang="en-US" altLang="zh-CN" dirty="0"/>
              <a:t>Efficiently to integrate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8645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647ED4-2107-42BD-98FE-A6C091ADC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32729"/>
            <a:ext cx="4768826" cy="1143635"/>
          </a:xfrm>
        </p:spPr>
        <p:txBody>
          <a:bodyPr/>
          <a:lstStyle/>
          <a:p>
            <a:r>
              <a:rPr lang="en-US" altLang="zh-CN" dirty="0"/>
              <a:t>TSS GUI 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C0EAE4E-F6FB-4244-9482-16F132530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391" y="771245"/>
            <a:ext cx="7113756" cy="58540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05958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67F293-EB8F-4742-B1C4-1E16C58AA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595" y="247479"/>
            <a:ext cx="7530049" cy="970721"/>
          </a:xfrm>
        </p:spPr>
        <p:txBody>
          <a:bodyPr/>
          <a:lstStyle/>
          <a:p>
            <a:r>
              <a:rPr lang="en-US" altLang="zh-CN" dirty="0"/>
              <a:t>Additional instructions ---</a:t>
            </a:r>
            <a:r>
              <a:rPr lang="en-US" altLang="zh-CN" sz="3600" dirty="0"/>
              <a:t>MRC(1)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9E411110-4906-48E9-B8C6-B5BC948D22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917" y="1523000"/>
            <a:ext cx="5262857" cy="205714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2DE85A5-6497-4208-AD7D-EE872A1AF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125" y="1486606"/>
            <a:ext cx="5276190" cy="205714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3136DE7-1559-41DF-A623-1D9685EA4256}"/>
              </a:ext>
            </a:extLst>
          </p:cNvPr>
          <p:cNvSpPr txBox="1"/>
          <p:nvPr/>
        </p:nvSpPr>
        <p:spPr>
          <a:xfrm>
            <a:off x="546383" y="3812155"/>
            <a:ext cx="59094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Front View:</a:t>
            </a:r>
          </a:p>
          <a:p>
            <a:pPr marL="342900" indent="-342900">
              <a:buAutoNum type="arabicPeriod"/>
            </a:pPr>
            <a:r>
              <a:rPr lang="en-US" altLang="zh-CN" dirty="0"/>
              <a:t>2.8 inch touchable LCD screen</a:t>
            </a:r>
          </a:p>
          <a:p>
            <a:pPr marL="342900" indent="-342900">
              <a:buAutoNum type="arabicPeriod"/>
            </a:pPr>
            <a:r>
              <a:rPr lang="en-US" altLang="zh-CN" dirty="0"/>
              <a:t>Real time display current position, initial velocity, acceleration and final velocity</a:t>
            </a:r>
          </a:p>
          <a:p>
            <a:pPr marL="342900" indent="-342900">
              <a:buAutoNum type="arabicPeriod"/>
            </a:pPr>
            <a:r>
              <a:rPr lang="en-US" altLang="zh-CN" dirty="0"/>
              <a:t>Provide 4 shortcut keys, forward, backward, run and return to zero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Forward:  for each press, advance 10000 pulses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Backward: for each press, go back 10000 pulses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Return to zero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Run: run the program, which already stored in flash.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B3F1B43-8618-4F79-9F10-9F2871515345}"/>
              </a:ext>
            </a:extLst>
          </p:cNvPr>
          <p:cNvSpPr txBox="1"/>
          <p:nvPr/>
        </p:nvSpPr>
        <p:spPr>
          <a:xfrm>
            <a:off x="6409899" y="3894161"/>
            <a:ext cx="45583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Rear View:</a:t>
            </a:r>
          </a:p>
          <a:p>
            <a:pPr marL="342900" indent="-342900">
              <a:buAutoNum type="alphaUcPeriod"/>
            </a:pPr>
            <a:r>
              <a:rPr lang="en-US" altLang="zh-CN" dirty="0"/>
              <a:t>Power Switch</a:t>
            </a:r>
          </a:p>
          <a:p>
            <a:pPr marL="342900" indent="-342900">
              <a:buAutoNum type="alphaUcPeriod"/>
            </a:pPr>
            <a:r>
              <a:rPr lang="en-US" altLang="zh-CN" dirty="0"/>
              <a:t>220v power socket</a:t>
            </a:r>
          </a:p>
          <a:p>
            <a:pPr marL="342900" indent="-342900">
              <a:buAutoNum type="alphaUcPeriod"/>
            </a:pPr>
            <a:r>
              <a:rPr lang="en-US" altLang="zh-CN" dirty="0"/>
              <a:t>X-axis motor and hardware limit switch interface</a:t>
            </a:r>
          </a:p>
          <a:p>
            <a:pPr marL="342900" indent="-342900">
              <a:buAutoNum type="alphaUcPeriod"/>
            </a:pPr>
            <a:r>
              <a:rPr lang="en-US" altLang="zh-CN" dirty="0"/>
              <a:t>RS232 communication and hardware IO output interface</a:t>
            </a:r>
          </a:p>
          <a:p>
            <a:pPr marL="342900" indent="-342900">
              <a:buAutoNum type="alphaUc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9937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DD892602-D5E6-4B65-B6B6-A9E439D41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399" y="493139"/>
            <a:ext cx="7530049" cy="970721"/>
          </a:xfrm>
        </p:spPr>
        <p:txBody>
          <a:bodyPr/>
          <a:lstStyle/>
          <a:p>
            <a:r>
              <a:rPr lang="en-US" altLang="zh-CN" dirty="0"/>
              <a:t>Additional instructions ---</a:t>
            </a:r>
            <a:r>
              <a:rPr lang="en-US" altLang="zh-CN" sz="3600" dirty="0"/>
              <a:t>MRC(2)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9CBBF96-0B1D-41BE-93DD-58F6FEF16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04" y="2715025"/>
            <a:ext cx="5990258" cy="337142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A88BC9A-8926-453D-9D64-15CD8188974F}"/>
              </a:ext>
            </a:extLst>
          </p:cNvPr>
          <p:cNvSpPr txBox="1"/>
          <p:nvPr/>
        </p:nvSpPr>
        <p:spPr>
          <a:xfrm>
            <a:off x="234612" y="2140711"/>
            <a:ext cx="645084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X-axis motor and hardware limit switch interface diagram</a:t>
            </a:r>
            <a:endParaRPr lang="zh-CN" altLang="en-US" sz="2000" b="1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792F898-98F2-43BE-BE24-3886DFF81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5455" y="2766857"/>
            <a:ext cx="5164435" cy="337142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9A35146F-F47C-4841-BCCA-E0BBB233A07A}"/>
              </a:ext>
            </a:extLst>
          </p:cNvPr>
          <p:cNvSpPr/>
          <p:nvPr/>
        </p:nvSpPr>
        <p:spPr>
          <a:xfrm>
            <a:off x="7089715" y="2120526"/>
            <a:ext cx="41924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/>
              <a:t>RS232 communication and </a:t>
            </a:r>
            <a:endParaRPr lang="en-US" altLang="zh-CN" b="1" dirty="0"/>
          </a:p>
          <a:p>
            <a:r>
              <a:rPr lang="zh-CN" altLang="en-US" b="1" dirty="0"/>
              <a:t>hardware IO output interface </a:t>
            </a:r>
            <a:r>
              <a:rPr lang="en-US" altLang="zh-CN" b="1" dirty="0"/>
              <a:t>diagram</a:t>
            </a:r>
            <a:r>
              <a:rPr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26760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5652A2-E1F9-44E1-8B2C-1AD83D864C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6" y="41910"/>
            <a:ext cx="10515600" cy="920115"/>
          </a:xfrm>
        </p:spPr>
        <p:txBody>
          <a:bodyPr/>
          <a:lstStyle/>
          <a:p>
            <a:r>
              <a:rPr lang="en-US" altLang="zh-CN" dirty="0"/>
              <a:t>Additional instructions ---</a:t>
            </a:r>
            <a:r>
              <a:rPr lang="en-US" altLang="zh-CN" sz="3600" dirty="0"/>
              <a:t>Motor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719741A-23DC-4777-97AA-CD7AB63825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65"/>
                    </a14:imgEffect>
                    <a14:imgEffect>
                      <a14:saturation sat="47000"/>
                    </a14:imgEffect>
                    <a14:imgEffect>
                      <a14:brightnessContrast bright="4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231100" y="3057416"/>
            <a:ext cx="3614911" cy="2424218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CFFAF91-0034-47B3-A95E-25B4F5260076}"/>
              </a:ext>
            </a:extLst>
          </p:cNvPr>
          <p:cNvSpPr/>
          <p:nvPr/>
        </p:nvSpPr>
        <p:spPr>
          <a:xfrm>
            <a:off x="8654386" y="1828202"/>
            <a:ext cx="27683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/>
              <a:t>Motor and driver, </a:t>
            </a:r>
          </a:p>
          <a:p>
            <a:r>
              <a:rPr lang="en-US" altLang="zh-CN" sz="2000" b="1" dirty="0"/>
              <a:t>encoder and decoder wiring diagram</a:t>
            </a:r>
            <a:endParaRPr lang="zh-CN" altLang="en-US" sz="2000" b="1" dirty="0"/>
          </a:p>
        </p:txBody>
      </p:sp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4C03D394-FB3B-4065-9102-F79EE73DAEF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1238596"/>
              </p:ext>
            </p:extLst>
          </p:nvPr>
        </p:nvGraphicFramePr>
        <p:xfrm>
          <a:off x="192086" y="1082327"/>
          <a:ext cx="7975601" cy="5639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" name="Acrobat Document" r:id="rId5" imgW="4537551" imgH="3207838" progId="Acrobat.Document.DC">
                  <p:embed/>
                </p:oleObj>
              </mc:Choice>
              <mc:Fallback>
                <p:oleObj name="Acrobat Document" r:id="rId5" imgW="4537551" imgH="3207838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2086" y="1082327"/>
                        <a:ext cx="7975601" cy="5639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7727600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TM02892315[[fn=丝状]]</Template>
  <TotalTime>348</TotalTime>
  <Words>340</Words>
  <Application>Microsoft Office PowerPoint</Application>
  <PresentationFormat>宽屏</PresentationFormat>
  <Paragraphs>83</Paragraphs>
  <Slides>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宋体</vt:lpstr>
      <vt:lpstr>Arial</vt:lpstr>
      <vt:lpstr>Calibri</vt:lpstr>
      <vt:lpstr>Calibri Light</vt:lpstr>
      <vt:lpstr>Wingdings 2</vt:lpstr>
      <vt:lpstr>HDOfficeLightV0</vt:lpstr>
      <vt:lpstr>Adobe Acrobat Document</vt:lpstr>
      <vt:lpstr>Translation Stage System</vt:lpstr>
      <vt:lpstr>Devices of TSS</vt:lpstr>
      <vt:lpstr>Device Introduction</vt:lpstr>
      <vt:lpstr>Data transmission</vt:lpstr>
      <vt:lpstr>TSS control &amp; monitoring software</vt:lpstr>
      <vt:lpstr>TSS GUI </vt:lpstr>
      <vt:lpstr>Additional instructions ---MRC(1)</vt:lpstr>
      <vt:lpstr>Additional instructions ---MRC(2)</vt:lpstr>
      <vt:lpstr>Additional instructions ---Motor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Translation Stage</dc:title>
  <dc:creator>duanz</dc:creator>
  <cp:lastModifiedBy>duanz</cp:lastModifiedBy>
  <cp:revision>77</cp:revision>
  <dcterms:created xsi:type="dcterms:W3CDTF">2023-01-19T11:33:36Z</dcterms:created>
  <dcterms:modified xsi:type="dcterms:W3CDTF">2023-01-26T03:58:32Z</dcterms:modified>
</cp:coreProperties>
</file>

<file path=docProps/thumbnail.jpeg>
</file>